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44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3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8EBCA6-38E0-4C1E-A74F-4B403229E807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D46C-D62B-41CB-98E5-C4CD9C46D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4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building in a cornfield">
            <a:extLst>
              <a:ext uri="{FF2B5EF4-FFF2-40B4-BE49-F238E27FC236}">
                <a16:creationId xmlns:a16="http://schemas.microsoft.com/office/drawing/2014/main" id="{570B8B25-5C2D-F39A-FD30-69C2654A8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552C4-53BA-E46A-B185-73E24B0AB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Correlated Losses in Federal Crop Insurance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46581-4FF1-34D3-E29F-C26A38C76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>
                <a:solidFill>
                  <a:schemeClr val="tx1"/>
                </a:solidFill>
              </a:rPr>
              <a:t>Jonathon Siegle, Victor Gardner</a:t>
            </a:r>
          </a:p>
          <a:p>
            <a:r>
              <a:rPr lang="en-US">
                <a:solidFill>
                  <a:schemeClr val="tx1"/>
                </a:solidFill>
              </a:rPr>
              <a:t>Github: https://github.com/SiegleJ798/UsdaRma</a:t>
            </a:r>
          </a:p>
        </p:txBody>
      </p:sp>
    </p:spTree>
    <p:extLst>
      <p:ext uri="{BB962C8B-B14F-4D97-AF65-F5344CB8AC3E}">
        <p14:creationId xmlns:p14="http://schemas.microsoft.com/office/powerpoint/2010/main" val="58754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5866-F382-0C91-EDF5-D9421021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D4B7B-34A2-F1AE-1531-B19CA794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geographic spread of weather shocks and pests lead to systemic, correlated crop losses.</a:t>
            </a:r>
          </a:p>
          <a:p>
            <a:r>
              <a:rPr lang="en-US" dirty="0"/>
              <a:t>Understanding the correlations between these losses aids both the firms balancing a portfolio of farms, but also the USDA’s design of subsidized crop insurance policies.</a:t>
            </a:r>
          </a:p>
          <a:p>
            <a:r>
              <a:rPr lang="en-US" dirty="0"/>
              <a:t>This project explores the capacity to model average crop losses as a function of the losses experienced by other crops, relative to local norms</a:t>
            </a:r>
          </a:p>
          <a:p>
            <a:pPr lvl="1"/>
            <a:r>
              <a:rPr lang="en-US" dirty="0"/>
              <a:t>The local, annual data on crop losses was provided by the USDA Risk Management Agency’s Summary of Business Files</a:t>
            </a:r>
          </a:p>
        </p:txBody>
      </p:sp>
    </p:spTree>
    <p:extLst>
      <p:ext uri="{BB962C8B-B14F-4D97-AF65-F5344CB8AC3E}">
        <p14:creationId xmlns:p14="http://schemas.microsoft.com/office/powerpoint/2010/main" val="347473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C9BC-EC27-C63B-1F43-5DA1D35E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Exploration: Binary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68CB-9079-1B06-0BBC-8C40501DF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520B-E700-B95B-DDD5-940FD274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F159-7703-C056-82FA-03565953C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E1A0-E0C7-B3A5-B270-BEA3BDA1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Exploration: LASSO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4908-C0AC-B29D-912F-7C24EE9C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target Crop-Coverage Level, the losses in each county-year was estimated to be a function of the losses for the other Crop-Coverage Level groups in the same county-year</a:t>
            </a:r>
          </a:p>
          <a:p>
            <a:r>
              <a:rPr lang="en-US" dirty="0"/>
              <a:t>Ln ( Loss </a:t>
            </a:r>
            <a:r>
              <a:rPr lang="en-US" dirty="0" err="1"/>
              <a:t>Ratio</a:t>
            </a:r>
            <a:r>
              <a:rPr lang="en-US" baseline="-25000" dirty="0" err="1"/>
              <a:t>i</a:t>
            </a:r>
            <a:r>
              <a:rPr lang="en-US" dirty="0"/>
              <a:t> ) = A*Ln( Loss Ratio</a:t>
            </a:r>
            <a:r>
              <a:rPr lang="en-US" baseline="-25000" dirty="0"/>
              <a:t>-</a:t>
            </a:r>
            <a:r>
              <a:rPr lang="en-US" baseline="-25000" dirty="0" err="1"/>
              <a:t>i</a:t>
            </a:r>
            <a:r>
              <a:rPr lang="en-US" dirty="0"/>
              <a:t> ) + B*1(Missing</a:t>
            </a:r>
            <a:r>
              <a:rPr lang="en-US" baseline="-25000" dirty="0"/>
              <a:t>-</a:t>
            </a:r>
            <a:r>
              <a:rPr lang="en-US" baseline="-25000" dirty="0" err="1"/>
              <a:t>i</a:t>
            </a:r>
            <a:r>
              <a:rPr lang="en-US" dirty="0"/>
              <a:t> ) + State FE</a:t>
            </a:r>
          </a:p>
          <a:p>
            <a:r>
              <a:rPr lang="en-US" dirty="0"/>
              <a:t>The ability for one crop to signal another’s demise was judged on its coefficient’s survival against increasing alpha as well as its end average coefficient.</a:t>
            </a:r>
          </a:p>
          <a:p>
            <a:r>
              <a:rPr lang="en-US" dirty="0"/>
              <a:t>For comparison, mean squared errors are contrasted against a regression on only State fixed effects</a:t>
            </a:r>
          </a:p>
          <a:p>
            <a:r>
              <a:rPr lang="en-US" dirty="0"/>
              <a:t>Ln ( Loss </a:t>
            </a:r>
            <a:r>
              <a:rPr lang="en-US" dirty="0" err="1"/>
              <a:t>Ratio</a:t>
            </a:r>
            <a:r>
              <a:rPr lang="en-US" baseline="-25000" dirty="0" err="1"/>
              <a:t>i</a:t>
            </a:r>
            <a:r>
              <a:rPr lang="en-US" dirty="0"/>
              <a:t> ) = State FE</a:t>
            </a:r>
          </a:p>
        </p:txBody>
      </p:sp>
    </p:spTree>
    <p:extLst>
      <p:ext uri="{BB962C8B-B14F-4D97-AF65-F5344CB8AC3E}">
        <p14:creationId xmlns:p14="http://schemas.microsoft.com/office/powerpoint/2010/main" val="17069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D522C-6627-EE5A-91FB-5D868A38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How many Kfolds preserved each Ln( Loss Ratio</a:t>
            </a:r>
            <a:r>
              <a:rPr lang="en-US" sz="3300" baseline="-25000">
                <a:solidFill>
                  <a:srgbClr val="EBEBEB"/>
                </a:solidFill>
              </a:rPr>
              <a:t>-i</a:t>
            </a:r>
            <a:r>
              <a:rPr lang="en-US" sz="3300">
                <a:solidFill>
                  <a:srgbClr val="EBEBEB"/>
                </a:solidFill>
              </a:rPr>
              <a:t> ) ( of 5 Kfolds, a=0.01)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1" name="Content Placeholder 11">
            <a:extLst>
              <a:ext uri="{FF2B5EF4-FFF2-40B4-BE49-F238E27FC236}">
                <a16:creationId xmlns:a16="http://schemas.microsoft.com/office/drawing/2014/main" id="{E3DDB24C-39C1-BECC-D697-46F840C71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552807"/>
              </p:ext>
            </p:extLst>
          </p:nvPr>
        </p:nvGraphicFramePr>
        <p:xfrm>
          <a:off x="1184451" y="2810256"/>
          <a:ext cx="9824338" cy="3404280"/>
        </p:xfrm>
        <a:graphic>
          <a:graphicData uri="http://schemas.openxmlformats.org/drawingml/2006/table">
            <a:tbl>
              <a:tblPr firstRow="1" bandRow="1"/>
              <a:tblGrid>
                <a:gridCol w="620996">
                  <a:extLst>
                    <a:ext uri="{9D8B030D-6E8A-4147-A177-3AD203B41FA5}">
                      <a16:colId xmlns:a16="http://schemas.microsoft.com/office/drawing/2014/main" val="470739175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2697486543"/>
                    </a:ext>
                  </a:extLst>
                </a:gridCol>
                <a:gridCol w="528819">
                  <a:extLst>
                    <a:ext uri="{9D8B030D-6E8A-4147-A177-3AD203B41FA5}">
                      <a16:colId xmlns:a16="http://schemas.microsoft.com/office/drawing/2014/main" val="4226284748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3875882345"/>
                    </a:ext>
                  </a:extLst>
                </a:gridCol>
                <a:gridCol w="528818">
                  <a:extLst>
                    <a:ext uri="{9D8B030D-6E8A-4147-A177-3AD203B41FA5}">
                      <a16:colId xmlns:a16="http://schemas.microsoft.com/office/drawing/2014/main" val="3561899122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3922711324"/>
                    </a:ext>
                  </a:extLst>
                </a:gridCol>
                <a:gridCol w="528818">
                  <a:extLst>
                    <a:ext uri="{9D8B030D-6E8A-4147-A177-3AD203B41FA5}">
                      <a16:colId xmlns:a16="http://schemas.microsoft.com/office/drawing/2014/main" val="646429724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3863766629"/>
                    </a:ext>
                  </a:extLst>
                </a:gridCol>
                <a:gridCol w="528818">
                  <a:extLst>
                    <a:ext uri="{9D8B030D-6E8A-4147-A177-3AD203B41FA5}">
                      <a16:colId xmlns:a16="http://schemas.microsoft.com/office/drawing/2014/main" val="197349656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2808065898"/>
                    </a:ext>
                  </a:extLst>
                </a:gridCol>
                <a:gridCol w="528818">
                  <a:extLst>
                    <a:ext uri="{9D8B030D-6E8A-4147-A177-3AD203B41FA5}">
                      <a16:colId xmlns:a16="http://schemas.microsoft.com/office/drawing/2014/main" val="205734546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2503474320"/>
                    </a:ext>
                  </a:extLst>
                </a:gridCol>
                <a:gridCol w="528818">
                  <a:extLst>
                    <a:ext uri="{9D8B030D-6E8A-4147-A177-3AD203B41FA5}">
                      <a16:colId xmlns:a16="http://schemas.microsoft.com/office/drawing/2014/main" val="1649184311"/>
                    </a:ext>
                  </a:extLst>
                </a:gridCol>
                <a:gridCol w="528818">
                  <a:extLst>
                    <a:ext uri="{9D8B030D-6E8A-4147-A177-3AD203B41FA5}">
                      <a16:colId xmlns:a16="http://schemas.microsoft.com/office/drawing/2014/main" val="2706034980"/>
                    </a:ext>
                  </a:extLst>
                </a:gridCol>
                <a:gridCol w="785945">
                  <a:extLst>
                    <a:ext uri="{9D8B030D-6E8A-4147-A177-3AD203B41FA5}">
                      <a16:colId xmlns:a16="http://schemas.microsoft.com/office/drawing/2014/main" val="2884612895"/>
                    </a:ext>
                  </a:extLst>
                </a:gridCol>
              </a:tblGrid>
              <a:tr h="276384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 Level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78" marR="83878" marT="41939" marB="4193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92546"/>
                  </a:ext>
                </a:extLst>
              </a:tr>
              <a:tr h="201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46133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38540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00042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38968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02305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19530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0055"/>
                  </a:ext>
                </a:extLst>
              </a:tr>
              <a:tr h="35649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40855"/>
                  </a:ext>
                </a:extLst>
              </a:tr>
              <a:tr h="35649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5900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18130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Soybeans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90060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64831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4515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37" marR="8737" marT="8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24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A8982-F398-82A4-7074-3648EDEA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Average Coefficients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C94B77-FEC2-B12C-A0F0-B07BDC11B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18705"/>
              </p:ext>
            </p:extLst>
          </p:nvPr>
        </p:nvGraphicFramePr>
        <p:xfrm>
          <a:off x="648930" y="2855301"/>
          <a:ext cx="10895375" cy="3577656"/>
        </p:xfrm>
        <a:graphic>
          <a:graphicData uri="http://schemas.openxmlformats.org/drawingml/2006/table">
            <a:tbl>
              <a:tblPr firstRow="1" bandRow="1"/>
              <a:tblGrid>
                <a:gridCol w="984663">
                  <a:extLst>
                    <a:ext uri="{9D8B030D-6E8A-4147-A177-3AD203B41FA5}">
                      <a16:colId xmlns:a16="http://schemas.microsoft.com/office/drawing/2014/main" val="2187856300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39938229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3294684327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2233523540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2774880388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2786400510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171999324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572697360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183442663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3921310613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4228138156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2605019846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2381857909"/>
                    </a:ext>
                  </a:extLst>
                </a:gridCol>
                <a:gridCol w="569129">
                  <a:extLst>
                    <a:ext uri="{9D8B030D-6E8A-4147-A177-3AD203B41FA5}">
                      <a16:colId xmlns:a16="http://schemas.microsoft.com/office/drawing/2014/main" val="4240376204"/>
                    </a:ext>
                  </a:extLst>
                </a:gridCol>
                <a:gridCol w="846687">
                  <a:extLst>
                    <a:ext uri="{9D8B030D-6E8A-4147-A177-3AD203B41FA5}">
                      <a16:colId xmlns:a16="http://schemas.microsoft.com/office/drawing/2014/main" val="3866876399"/>
                    </a:ext>
                  </a:extLst>
                </a:gridCol>
              </a:tblGrid>
              <a:tr h="295222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 Level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3" marR="88833" marT="44417" marB="4441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01752"/>
                  </a:ext>
                </a:extLst>
              </a:tr>
              <a:tr h="215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50397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59387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23949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871590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49101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584102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251828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04511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21091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00374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989742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Pasture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90359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Up 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0.196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22688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Catastrophic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0.074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0.062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5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88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B9DF-F44F-7605-AA5E-0985F07C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Performances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3DA2-2C2C-2FEC-7714-F7082E4F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most runs, the average </a:t>
            </a:r>
            <a:r>
              <a:rPr lang="en-US" dirty="0" err="1"/>
              <a:t>mse</a:t>
            </a:r>
            <a:r>
              <a:rPr lang="en-US" dirty="0"/>
              <a:t> of the LASSO model is lower than that of the baseline model for alphas of 0.01 and 0.001</a:t>
            </a:r>
          </a:p>
          <a:p>
            <a:pPr lvl="1"/>
            <a:r>
              <a:rPr lang="en-US" dirty="0"/>
              <a:t>Diff is typically 0.8 </a:t>
            </a:r>
            <a:r>
              <a:rPr lang="en-US" dirty="0" err="1"/>
              <a:t>v.s</a:t>
            </a:r>
            <a:r>
              <a:rPr lang="en-US" dirty="0"/>
              <a:t>. 1.0</a:t>
            </a:r>
          </a:p>
          <a:p>
            <a:r>
              <a:rPr lang="en-US" dirty="0"/>
              <a:t>However, this improvement is small and dependent on the Crop-Coverage level used as the dependent variable. </a:t>
            </a:r>
          </a:p>
          <a:p>
            <a:r>
              <a:rPr lang="en-US" dirty="0"/>
              <a:t>Aside from a few notable combinations, this exercise casts doubt on useful crop shock correlations after controlling for differences in average loss ratio by State</a:t>
            </a:r>
          </a:p>
        </p:txBody>
      </p:sp>
    </p:spTree>
    <p:extLst>
      <p:ext uri="{BB962C8B-B14F-4D97-AF65-F5344CB8AC3E}">
        <p14:creationId xmlns:p14="http://schemas.microsoft.com/office/powerpoint/2010/main" val="293372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354</TotalTime>
  <Words>807</Words>
  <Application>Microsoft Office PowerPoint</Application>
  <PresentationFormat>Widescreen</PresentationFormat>
  <Paragraphs>452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Correlated Losses in Federal Crop Insurance </vt:lpstr>
      <vt:lpstr>Project Objective</vt:lpstr>
      <vt:lpstr>Exploration: Binary Tree</vt:lpstr>
      <vt:lpstr>Binary Tree Results</vt:lpstr>
      <vt:lpstr>Exploration: LASSO</vt:lpstr>
      <vt:lpstr>How many Kfolds preserved each Ln( Loss Ratio-i ) ( of 5 Kfolds, a=0.01)</vt:lpstr>
      <vt:lpstr>Average Coefficients</vt:lpstr>
      <vt:lpstr>Model Performances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Siegle</dc:creator>
  <cp:lastModifiedBy>Jonathon Siegle</cp:lastModifiedBy>
  <cp:revision>5</cp:revision>
  <dcterms:created xsi:type="dcterms:W3CDTF">2023-06-02T15:00:58Z</dcterms:created>
  <dcterms:modified xsi:type="dcterms:W3CDTF">2023-06-02T20:55:01Z</dcterms:modified>
</cp:coreProperties>
</file>